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30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0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03" r:id="rId29"/>
    <p:sldId id="282" r:id="rId30"/>
    <p:sldId id="283" r:id="rId31"/>
    <p:sldId id="284" r:id="rId32"/>
    <p:sldId id="285" r:id="rId33"/>
    <p:sldId id="286" r:id="rId34"/>
    <p:sldId id="304" r:id="rId35"/>
    <p:sldId id="287" r:id="rId36"/>
    <p:sldId id="288" r:id="rId37"/>
    <p:sldId id="289" r:id="rId38"/>
    <p:sldId id="290" r:id="rId39"/>
    <p:sldId id="291" r:id="rId40"/>
    <p:sldId id="292" r:id="rId41"/>
    <p:sldId id="305" r:id="rId42"/>
    <p:sldId id="293" r:id="rId43"/>
    <p:sldId id="294" r:id="rId44"/>
    <p:sldId id="307" r:id="rId45"/>
    <p:sldId id="295" r:id="rId46"/>
    <p:sldId id="296" r:id="rId47"/>
    <p:sldId id="297" r:id="rId48"/>
    <p:sldId id="298" r:id="rId49"/>
    <p:sldId id="306" r:id="rId50"/>
    <p:sldId id="299" r:id="rId51"/>
    <p:sldId id="30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4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0793E-78D2-4CCB-993E-76AA8E8BF299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08D97-0B4C-43D8-92FF-295AEA2FC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8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08D97-0B4C-43D8-92FF-295AEA2FC0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August 19th,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58AF652-6858-4FBC-9D6D-4A2FF96CF34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089" y="2133600"/>
            <a:ext cx="8305800" cy="1981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Concealed Carry Weapons (CCW) Training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1000"/>
            <a:ext cx="83058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Mike Lee Solutions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7200" y="5676900"/>
            <a:ext cx="8305800" cy="5715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Revision Date: February 10</a:t>
            </a:r>
            <a:r>
              <a:rPr lang="en-US" baseline="30000" dirty="0" smtClean="0"/>
              <a:t>th</a:t>
            </a:r>
            <a:r>
              <a:rPr lang="en-US" dirty="0" smtClean="0"/>
              <a:t>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7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924800" cy="137160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BREAK</a:t>
            </a:r>
            <a:endParaRPr lang="en-US" sz="9600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Lesson 2</a:t>
            </a:r>
            <a:br>
              <a:rPr lang="en-US" dirty="0" smtClean="0"/>
            </a:br>
            <a:r>
              <a:rPr lang="en-US" dirty="0" smtClean="0"/>
              <a:t>Threatening Encounters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 2</a:t>
            </a:r>
            <a:br>
              <a:rPr lang="en-US" dirty="0" smtClean="0"/>
            </a:br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Physiological Reactions to a Threatening Encounter</a:t>
            </a:r>
          </a:p>
          <a:p>
            <a:pPr marL="609600" indent="-609600"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Physiological Reactions to a Life-Threatening Encounter</a:t>
            </a:r>
          </a:p>
          <a:p>
            <a:pPr marL="609600" indent="-609600"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Perceptual Changes during a Threatening Encounter</a:t>
            </a:r>
          </a:p>
          <a:p>
            <a:pPr marL="609600" indent="-609600"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Controlling a Threatening Encounter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Physiological Reactions to a Threatening Encounter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Freeze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Submit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Posture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Flight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Fight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9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Physiological Responses to a Life – Threatening Encounter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General Bodily Responses to Imminent Danger: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Heart Rate and Respiration Increases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Pupil Dilation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Muscular Tension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Flight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Fight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6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Physiological Responses to a Life – Threatening Encounter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Adrenalin Rush: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Heightens Senses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Increased Heart Rate and Respiration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Trembling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Uncontrollable Shaking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Loss of Fine Motor Skills: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Learn and practice Presentation, Shooting, and Gun Handling Skills that involve gross motor skills only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Perceptual Changes During a Threatening Encounter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Tunnel Vision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Auditory Exclusion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Time Dilation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Temporary Memory Loss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Controlling a Threatening Encounter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Keep your Distance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Be Wary of Strangers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Yell your Commands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Holding an Attacker at Gunpoint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2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Physiological Reactions to a Threatening Encounter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Physiological Reactions to a Life – Threatening Encounter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Perceptual Changes during a Threatening Encounter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Controlling a Threatening Encounter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7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924800" cy="137160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BREAK</a:t>
            </a:r>
            <a:endParaRPr lang="en-US" sz="9600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/ Administration</a:t>
            </a:r>
          </a:p>
          <a:p>
            <a:r>
              <a:rPr lang="en-US" dirty="0" smtClean="0"/>
              <a:t>Lesson 1: Strategies for Personal Safety</a:t>
            </a:r>
          </a:p>
          <a:p>
            <a:r>
              <a:rPr lang="en-US" dirty="0" smtClean="0"/>
              <a:t>Lesson 2: Threatening Encounters</a:t>
            </a:r>
          </a:p>
          <a:p>
            <a:r>
              <a:rPr lang="en-US" dirty="0" smtClean="0"/>
              <a:t>Lesson 3: Aftermath of a Defensive Shooting</a:t>
            </a:r>
          </a:p>
          <a:p>
            <a:r>
              <a:rPr lang="en-US" dirty="0" smtClean="0"/>
              <a:t>Lesson 4: Methods of Carry</a:t>
            </a:r>
          </a:p>
          <a:p>
            <a:r>
              <a:rPr lang="en-US" dirty="0" smtClean="0"/>
              <a:t>Lesson 5: Principles of Concealed Carry</a:t>
            </a:r>
          </a:p>
          <a:p>
            <a:r>
              <a:rPr lang="en-US" dirty="0" smtClean="0"/>
              <a:t>Lesson 6: Legal Aspects of Concealed Carry</a:t>
            </a:r>
          </a:p>
          <a:p>
            <a:r>
              <a:rPr lang="en-US" dirty="0" smtClean="0"/>
              <a:t>Overall Summary and Range Preparatory Instruction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</p:spPr>
        <p:txBody>
          <a:bodyPr/>
          <a:lstStyle/>
          <a:p>
            <a:r>
              <a:rPr lang="en-US" dirty="0" smtClean="0"/>
              <a:t>February 10</a:t>
            </a:r>
            <a:r>
              <a:rPr lang="en-US" baseline="30000" dirty="0" smtClean="0"/>
              <a:t>th</a:t>
            </a:r>
            <a:r>
              <a:rPr lang="en-US" dirty="0" smtClean="0"/>
              <a:t>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24600"/>
            <a:ext cx="762000" cy="365125"/>
          </a:xfrm>
        </p:spPr>
        <p:txBody>
          <a:bodyPr>
            <a:normAutofit/>
          </a:bodyPr>
          <a:lstStyle/>
          <a:p>
            <a:fld id="{C58AF652-6858-4FBC-9D6D-4A2FF96CF3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5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Lesson 3</a:t>
            </a:r>
            <a:br>
              <a:rPr lang="en-US" dirty="0" smtClean="0"/>
            </a:br>
            <a:r>
              <a:rPr lang="en-US" dirty="0" smtClean="0"/>
              <a:t>Aftermath of a Defensive Shooting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30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 3</a:t>
            </a:r>
            <a:br>
              <a:rPr lang="en-US" dirty="0" smtClean="0"/>
            </a:br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Emotional Aftermath</a:t>
            </a:r>
          </a:p>
          <a:p>
            <a:pPr marL="609600" indent="-609600"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Legal Aftermath</a:t>
            </a:r>
          </a:p>
          <a:p>
            <a:pPr marL="609600" indent="-609600"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Social Aftermath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1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Emotional Aftermath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Elation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Revulsion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Remorse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Self-Doubt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Acceptance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Post Traumatic Stress Disorder (PTSD)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Reducing the Emotional Aftermath: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Counseling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Self-Reinforcement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Aftermath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Arrested/Detained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Jail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CCW Suspended or Revoked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Firearms Confiscated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Criminal Trial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Civil Suit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Legal Fees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Aftermath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“Trigger – Happy Gun Nut”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Targeted by anti – gunners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Some people can not stand the thought of anyone acting in self – defense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Co – Workers and neighbors may avoid you, shun you, or threat you with hostility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May impact negatively on job advancement if superiors dislike or fear guns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Superiors and Co – Workers may become uncomfortable or cause problems because they know you carry a concealed firearm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Aftermath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May be prohibited from carrying at work or bringing firearm on company property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Even Gun – Friendly management may be forced to give in to complaints from gun – hating employees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May get anonymous threatening notes at work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May get crank calls from anti – gunners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People may stare at you in stores or on the street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Aftermath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Shopkeepers you have dealt amicably with for years may now be cold or standoffish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May be targeted by those who identify with, friends, or relatives of your assailant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Spouse may be socially ostracized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Children may have to endure taunts from classmates or critical comments from teachers at school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Members of your own family may not understand what you had to do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6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3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Emotional </a:t>
            </a:r>
            <a:r>
              <a:rPr lang="en-US" dirty="0" smtClean="0">
                <a:solidFill>
                  <a:srgbClr val="FFFFFF"/>
                </a:solidFill>
              </a:rPr>
              <a:t>Aftermath</a:t>
            </a:r>
            <a:endParaRPr lang="en-US" dirty="0">
              <a:solidFill>
                <a:srgbClr val="FFFFFF"/>
              </a:solidFill>
            </a:endParaRP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Legal Aftermath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Social Aftermath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924800" cy="137160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BREAK</a:t>
            </a:r>
            <a:endParaRPr lang="en-US" sz="9600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Lesson 4</a:t>
            </a:r>
            <a:br>
              <a:rPr lang="en-US" dirty="0" smtClean="0"/>
            </a:br>
            <a:r>
              <a:rPr lang="en-US" dirty="0" smtClean="0"/>
              <a:t>Methods of Carrying a Concealed Handgun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2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/ Administration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Instructor Introductions</a:t>
            </a:r>
          </a:p>
          <a:p>
            <a:r>
              <a:rPr lang="en-US" dirty="0" smtClean="0"/>
              <a:t>Specific Venue Requirements / Restrictions</a:t>
            </a:r>
          </a:p>
          <a:p>
            <a:r>
              <a:rPr lang="en-US" dirty="0" smtClean="0"/>
              <a:t>Location of Bath Rooms</a:t>
            </a:r>
          </a:p>
          <a:p>
            <a:r>
              <a:rPr lang="en-US" dirty="0" smtClean="0"/>
              <a:t>Location of Water Fountains</a:t>
            </a:r>
          </a:p>
          <a:p>
            <a:r>
              <a:rPr lang="en-US" dirty="0" smtClean="0"/>
              <a:t>Cell Phones</a:t>
            </a:r>
          </a:p>
          <a:p>
            <a:r>
              <a:rPr lang="en-US" dirty="0" smtClean="0"/>
              <a:t>Breaks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24600"/>
            <a:ext cx="762000" cy="365125"/>
          </a:xfrm>
        </p:spPr>
        <p:txBody>
          <a:bodyPr>
            <a:normAutofit/>
          </a:bodyPr>
          <a:lstStyle/>
          <a:p>
            <a:fld id="{C58AF652-6858-4FBC-9D6D-4A2FF96CF3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 4</a:t>
            </a:r>
            <a:br>
              <a:rPr lang="en-US" dirty="0" smtClean="0"/>
            </a:br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 typeface="Wingdings 2" pitchFamily="18" charset="2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On Body Carry</a:t>
            </a:r>
            <a:endParaRPr lang="en-US" dirty="0">
              <a:solidFill>
                <a:srgbClr val="FFFFFF"/>
              </a:solidFill>
            </a:endParaRPr>
          </a:p>
          <a:p>
            <a:pPr marL="609600" indent="-609600">
              <a:buFont typeface="Wingdings 2" pitchFamily="18" charset="2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Off Body Carry</a:t>
            </a: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Body Carry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Shoulder </a:t>
            </a:r>
            <a:r>
              <a:rPr lang="en-US" dirty="0" smtClean="0"/>
              <a:t>Holsters</a:t>
            </a:r>
            <a:endParaRPr lang="en-US" dirty="0"/>
          </a:p>
          <a:p>
            <a:pPr lvl="0"/>
            <a:r>
              <a:rPr lang="en-US" dirty="0"/>
              <a:t>Hip </a:t>
            </a:r>
            <a:r>
              <a:rPr lang="en-US" dirty="0" smtClean="0"/>
              <a:t>Holsters</a:t>
            </a:r>
            <a:r>
              <a:rPr lang="en-US" dirty="0"/>
              <a:t> </a:t>
            </a:r>
          </a:p>
          <a:p>
            <a:pPr lvl="0"/>
            <a:r>
              <a:rPr lang="en-US" dirty="0"/>
              <a:t>Cross-draw </a:t>
            </a:r>
            <a:r>
              <a:rPr lang="en-US" dirty="0" smtClean="0"/>
              <a:t>Holsters</a:t>
            </a:r>
            <a:r>
              <a:rPr lang="en-US" dirty="0"/>
              <a:t> </a:t>
            </a:r>
          </a:p>
          <a:p>
            <a:pPr lvl="0"/>
            <a:r>
              <a:rPr lang="en-US" dirty="0"/>
              <a:t>Ankle </a:t>
            </a:r>
            <a:r>
              <a:rPr lang="en-US" dirty="0" smtClean="0"/>
              <a:t>Holsters</a:t>
            </a:r>
            <a:endParaRPr lang="en-US" dirty="0"/>
          </a:p>
          <a:p>
            <a:pPr lvl="0"/>
            <a:r>
              <a:rPr lang="en-US" dirty="0"/>
              <a:t>Small of the Back </a:t>
            </a:r>
            <a:r>
              <a:rPr lang="en-US" dirty="0" smtClean="0"/>
              <a:t>Holsters</a:t>
            </a:r>
            <a:endParaRPr lang="en-US" dirty="0"/>
          </a:p>
          <a:p>
            <a:pPr lvl="0"/>
            <a:r>
              <a:rPr lang="en-US" dirty="0"/>
              <a:t>Wallet </a:t>
            </a:r>
            <a:r>
              <a:rPr lang="en-US" dirty="0" smtClean="0"/>
              <a:t>Holsters</a:t>
            </a:r>
            <a:endParaRPr lang="en-US" dirty="0"/>
          </a:p>
          <a:p>
            <a:pPr lvl="0"/>
            <a:r>
              <a:rPr lang="en-US" dirty="0"/>
              <a:t>Pocket </a:t>
            </a:r>
            <a:r>
              <a:rPr lang="en-US" dirty="0" smtClean="0"/>
              <a:t>Holsters</a:t>
            </a:r>
            <a:endParaRPr lang="en-US" dirty="0"/>
          </a:p>
          <a:p>
            <a:pPr lvl="0"/>
            <a:r>
              <a:rPr lang="en-US" dirty="0"/>
              <a:t>Underwear </a:t>
            </a:r>
            <a:r>
              <a:rPr lang="en-US" dirty="0" smtClean="0"/>
              <a:t>Holsters</a:t>
            </a:r>
            <a:endParaRPr lang="en-US" dirty="0"/>
          </a:p>
          <a:p>
            <a:pPr lvl="0"/>
            <a:r>
              <a:rPr lang="en-US" dirty="0"/>
              <a:t>Belly </a:t>
            </a:r>
            <a:r>
              <a:rPr lang="en-US" dirty="0" smtClean="0"/>
              <a:t>Bands</a:t>
            </a:r>
            <a:endParaRPr lang="en-US" dirty="0"/>
          </a:p>
          <a:p>
            <a:pPr lvl="0"/>
            <a:r>
              <a:rPr lang="en-US" dirty="0"/>
              <a:t>Accessories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0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 Body Carry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Purses</a:t>
            </a:r>
            <a:endParaRPr lang="en-US" dirty="0"/>
          </a:p>
          <a:p>
            <a:pPr lvl="0"/>
            <a:r>
              <a:rPr lang="en-US" dirty="0" smtClean="0"/>
              <a:t>Briefcases</a:t>
            </a:r>
            <a:endParaRPr lang="en-US" dirty="0"/>
          </a:p>
          <a:p>
            <a:pPr lvl="0"/>
            <a:r>
              <a:rPr lang="en-US" dirty="0"/>
              <a:t>Fanny Packs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4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Body Carry</a:t>
            </a:r>
          </a:p>
          <a:p>
            <a:r>
              <a:rPr lang="en-US" dirty="0" smtClean="0"/>
              <a:t>Off Body Carry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924800" cy="137160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BREAK</a:t>
            </a:r>
            <a:endParaRPr lang="en-US" sz="9600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Lesson 5</a:t>
            </a:r>
            <a:br>
              <a:rPr lang="en-US" dirty="0" smtClean="0"/>
            </a:br>
            <a:r>
              <a:rPr lang="en-US" dirty="0" smtClean="0"/>
              <a:t>Principles of Concealed Carry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 5</a:t>
            </a:r>
            <a:br>
              <a:rPr lang="en-US" dirty="0" smtClean="0"/>
            </a:br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 typeface="Wingdings 2" pitchFamily="18" charset="2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Selecting or Modifying a Concealed Carry </a:t>
            </a:r>
            <a:r>
              <a:rPr lang="en-US" dirty="0">
                <a:solidFill>
                  <a:srgbClr val="FFFFFF"/>
                </a:solidFill>
              </a:rPr>
              <a:t>G</a:t>
            </a:r>
            <a:r>
              <a:rPr lang="en-US" dirty="0" smtClean="0">
                <a:solidFill>
                  <a:srgbClr val="FFFFFF"/>
                </a:solidFill>
              </a:rPr>
              <a:t>un</a:t>
            </a:r>
            <a:endParaRPr lang="en-US" dirty="0">
              <a:solidFill>
                <a:srgbClr val="FFFFFF"/>
              </a:solidFill>
            </a:endParaRPr>
          </a:p>
          <a:p>
            <a:pPr marL="609600" indent="-609600">
              <a:buFont typeface="Wingdings 2" pitchFamily="18" charset="2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Selecting </a:t>
            </a:r>
            <a:r>
              <a:rPr lang="en-US" dirty="0">
                <a:solidFill>
                  <a:srgbClr val="FFFFFF"/>
                </a:solidFill>
              </a:rPr>
              <a:t>C</a:t>
            </a:r>
            <a:r>
              <a:rPr lang="en-US" dirty="0" smtClean="0">
                <a:solidFill>
                  <a:srgbClr val="FFFFFF"/>
                </a:solidFill>
              </a:rPr>
              <a:t>oncealment </a:t>
            </a:r>
            <a:r>
              <a:rPr lang="en-US" dirty="0">
                <a:solidFill>
                  <a:srgbClr val="FFFFFF"/>
                </a:solidFill>
              </a:rPr>
              <a:t>C</a:t>
            </a:r>
            <a:r>
              <a:rPr lang="en-US" dirty="0" smtClean="0">
                <a:solidFill>
                  <a:srgbClr val="FFFFFF"/>
                </a:solidFill>
              </a:rPr>
              <a:t>lothing</a:t>
            </a:r>
          </a:p>
          <a:p>
            <a:pPr marL="609600" indent="-609600">
              <a:buFont typeface="Wingdings 2" pitchFamily="18" charset="2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Wearing a Concealment Holster</a:t>
            </a:r>
          </a:p>
          <a:p>
            <a:pPr marL="609600" indent="-609600">
              <a:buFont typeface="Wingdings 2" pitchFamily="18" charset="2"/>
              <a:buAutoNum type="arabicPeriod"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Selecting or Modifying a Concealed Carry Gun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Smallest firearm in the largest caliber that can be used </a:t>
            </a:r>
            <a:r>
              <a:rPr lang="en-US" dirty="0" smtClean="0"/>
              <a:t>effectively</a:t>
            </a:r>
            <a:endParaRPr lang="en-US" dirty="0"/>
          </a:p>
          <a:p>
            <a:pPr lvl="0"/>
            <a:r>
              <a:rPr lang="en-US" dirty="0"/>
              <a:t>Handgun width is most important </a:t>
            </a:r>
            <a:r>
              <a:rPr lang="en-US" dirty="0" smtClean="0"/>
              <a:t>parameter</a:t>
            </a:r>
            <a:endParaRPr lang="en-US" dirty="0"/>
          </a:p>
          <a:p>
            <a:pPr lvl="0"/>
            <a:r>
              <a:rPr lang="en-US" dirty="0"/>
              <a:t>5 shot versus 6 shot cylinders for </a:t>
            </a:r>
            <a:r>
              <a:rPr lang="en-US" dirty="0" smtClean="0"/>
              <a:t>revolvers</a:t>
            </a:r>
            <a:endParaRPr lang="en-US" dirty="0"/>
          </a:p>
          <a:p>
            <a:pPr lvl="0"/>
            <a:r>
              <a:rPr lang="en-US" dirty="0"/>
              <a:t>Gun Butt </a:t>
            </a:r>
            <a:r>
              <a:rPr lang="en-US" dirty="0" smtClean="0"/>
              <a:t>dimensions</a:t>
            </a:r>
            <a:endParaRPr lang="en-US" dirty="0"/>
          </a:p>
          <a:p>
            <a:pPr lvl="0"/>
            <a:r>
              <a:rPr lang="en-US" dirty="0"/>
              <a:t>Pistol </a:t>
            </a:r>
            <a:r>
              <a:rPr lang="en-US" dirty="0" smtClean="0"/>
              <a:t>stocks</a:t>
            </a:r>
            <a:endParaRPr lang="en-US" dirty="0"/>
          </a:p>
          <a:p>
            <a:pPr lvl="0"/>
            <a:r>
              <a:rPr lang="en-US" dirty="0"/>
              <a:t>Gun/Barrel </a:t>
            </a:r>
            <a:r>
              <a:rPr lang="en-US" dirty="0" smtClean="0"/>
              <a:t>Length</a:t>
            </a:r>
            <a:r>
              <a:rPr lang="en-US" dirty="0"/>
              <a:t> </a:t>
            </a:r>
          </a:p>
          <a:p>
            <a:pPr lvl="0"/>
            <a:r>
              <a:rPr lang="en-US" dirty="0"/>
              <a:t>De-Horning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0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Selecting Concealment Clothing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Wear loose </a:t>
            </a:r>
            <a:r>
              <a:rPr lang="en-US" dirty="0" smtClean="0"/>
              <a:t>clothing</a:t>
            </a:r>
            <a:endParaRPr lang="en-US" dirty="0"/>
          </a:p>
          <a:p>
            <a:pPr lvl="0"/>
            <a:r>
              <a:rPr lang="en-US" dirty="0"/>
              <a:t>Wear heavy </a:t>
            </a:r>
            <a:r>
              <a:rPr lang="en-US" dirty="0" smtClean="0"/>
              <a:t>clothing</a:t>
            </a:r>
            <a:endParaRPr lang="en-US" dirty="0"/>
          </a:p>
          <a:p>
            <a:pPr lvl="0"/>
            <a:r>
              <a:rPr lang="en-US" dirty="0"/>
              <a:t>Avoid very light colored </a:t>
            </a:r>
            <a:r>
              <a:rPr lang="en-US" dirty="0" smtClean="0"/>
              <a:t>clothing</a:t>
            </a:r>
            <a:endParaRPr lang="en-US" dirty="0"/>
          </a:p>
          <a:p>
            <a:pPr lvl="0"/>
            <a:r>
              <a:rPr lang="en-US" dirty="0"/>
              <a:t>Avoid clothing with regular </a:t>
            </a:r>
            <a:r>
              <a:rPr lang="en-US" dirty="0" smtClean="0"/>
              <a:t>patterns</a:t>
            </a:r>
            <a:endParaRPr lang="en-US" dirty="0"/>
          </a:p>
          <a:p>
            <a:pPr lvl="0"/>
            <a:r>
              <a:rPr lang="en-US" dirty="0"/>
              <a:t>Wear clothing that is appropriate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5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Wearing a Concealment Holster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Hip </a:t>
            </a:r>
            <a:r>
              <a:rPr lang="en-US" dirty="0" smtClean="0"/>
              <a:t>Holsters</a:t>
            </a:r>
            <a:endParaRPr lang="en-US" dirty="0"/>
          </a:p>
          <a:p>
            <a:pPr lvl="0"/>
            <a:r>
              <a:rPr lang="en-US" dirty="0"/>
              <a:t>Shoulder </a:t>
            </a:r>
            <a:r>
              <a:rPr lang="en-US" dirty="0" smtClean="0"/>
              <a:t>Holsters</a:t>
            </a:r>
            <a:endParaRPr lang="en-US" dirty="0"/>
          </a:p>
          <a:p>
            <a:pPr lvl="0"/>
            <a:r>
              <a:rPr lang="en-US" dirty="0"/>
              <a:t>Cross-draw </a:t>
            </a:r>
            <a:r>
              <a:rPr lang="en-US" dirty="0" smtClean="0"/>
              <a:t>Holsters</a:t>
            </a:r>
            <a:endParaRPr lang="en-US" dirty="0"/>
          </a:p>
          <a:p>
            <a:pPr lvl="0"/>
            <a:r>
              <a:rPr lang="en-US" dirty="0"/>
              <a:t>Holster </a:t>
            </a:r>
            <a:r>
              <a:rPr lang="en-US" dirty="0" smtClean="0"/>
              <a:t>Belts</a:t>
            </a:r>
            <a:endParaRPr lang="en-US" dirty="0"/>
          </a:p>
          <a:p>
            <a:pPr lvl="0"/>
            <a:r>
              <a:rPr lang="en-US" dirty="0"/>
              <a:t>Check Yourself In the </a:t>
            </a:r>
            <a:r>
              <a:rPr lang="en-US" dirty="0" smtClean="0"/>
              <a:t>Mirror</a:t>
            </a:r>
            <a:endParaRPr lang="en-US" dirty="0"/>
          </a:p>
          <a:p>
            <a:pPr lvl="0"/>
            <a:r>
              <a:rPr lang="en-US" dirty="0"/>
              <a:t>Holster Purses and Fanny Packs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Lesson 1</a:t>
            </a:r>
            <a:br>
              <a:rPr lang="en-US" dirty="0" smtClean="0"/>
            </a:br>
            <a:r>
              <a:rPr lang="en-US" dirty="0" smtClean="0"/>
              <a:t>Strategies for Personal Safety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95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5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Selecting or Modifying a Concealed Carry Gun</a:t>
            </a:r>
          </a:p>
          <a:p>
            <a:r>
              <a:rPr lang="en-US" dirty="0" smtClean="0"/>
              <a:t>Selecting Concealment Clothing</a:t>
            </a:r>
          </a:p>
          <a:p>
            <a:r>
              <a:rPr lang="en-US" dirty="0" smtClean="0"/>
              <a:t>Wearing a Concealment Holster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8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924800" cy="137160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BREAK</a:t>
            </a:r>
            <a:endParaRPr lang="en-US" sz="9600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Lesson 6</a:t>
            </a:r>
            <a:br>
              <a:rPr lang="en-US" dirty="0" smtClean="0"/>
            </a:br>
            <a:r>
              <a:rPr lang="en-US" dirty="0" smtClean="0"/>
              <a:t>Legal Aspects of Concealed Carry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 6</a:t>
            </a:r>
            <a:br>
              <a:rPr lang="en-US" dirty="0" smtClean="0"/>
            </a:br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Use of Deadly Force in Self-Defense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Legal Aftermath of a Defensive Shooting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Concealed Carry Permits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Castle Doctrine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Duty to Retreat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Warning Shots</a:t>
            </a:r>
          </a:p>
          <a:p>
            <a:pPr marL="609600" indent="-609600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en-US" dirty="0">
                <a:solidFill>
                  <a:srgbClr val="FFFFFF"/>
                </a:solidFill>
              </a:rPr>
              <a:t>Dealing with Law Enforcement Officers while carrying a concealed firearm</a:t>
            </a:r>
          </a:p>
          <a:p>
            <a:pPr marL="609600" indent="-609600">
              <a:buFont typeface="Wingdings 2" pitchFamily="18" charset="2"/>
              <a:buAutoNum type="arabicPeriod"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1800" dirty="0" err="1" smtClean="0"/>
              <a:t>Massad</a:t>
            </a:r>
            <a:r>
              <a:rPr lang="en-US" sz="1800" dirty="0" smtClean="0"/>
              <a:t> </a:t>
            </a:r>
            <a:r>
              <a:rPr lang="en-US" sz="1800" dirty="0" err="1" smtClean="0"/>
              <a:t>Ayoob</a:t>
            </a:r>
            <a:r>
              <a:rPr lang="en-US" sz="1800" dirty="0" smtClean="0"/>
              <a:t> on Stand Your Ground</a:t>
            </a:r>
            <a:br>
              <a:rPr lang="en-US" sz="1800" dirty="0" smtClean="0"/>
            </a:br>
            <a:r>
              <a:rPr lang="en-US" sz="1800" dirty="0" smtClean="0"/>
              <a:t>Cato Institute Stand Your Ground Symposium</a:t>
            </a:r>
            <a:br>
              <a:rPr lang="en-US" sz="1800" dirty="0" smtClean="0"/>
            </a:br>
            <a:r>
              <a:rPr lang="en-US" sz="1800" dirty="0" smtClean="0"/>
              <a:t>April 2012</a:t>
            </a:r>
            <a:endParaRPr lang="en-US" sz="1800" dirty="0"/>
          </a:p>
        </p:txBody>
      </p:sp>
      <p:pic>
        <p:nvPicPr>
          <p:cNvPr id="7" name="Massad Ayoob on Stand Your Ground Laws - Long Ver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19200"/>
            <a:ext cx="8229600" cy="50498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6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of Deadly Force in Self Defense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</a:rPr>
              <a:t>Armed Assailant</a:t>
            </a:r>
          </a:p>
          <a:p>
            <a:pPr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</a:rPr>
              <a:t>Disparity of Force</a:t>
            </a:r>
          </a:p>
          <a:p>
            <a:pPr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</a:rPr>
              <a:t>“Reasonable Person” Standard</a:t>
            </a:r>
          </a:p>
          <a:p>
            <a:pPr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</a:rPr>
              <a:t>Reasonable fear of immediate or otherwise unavoidable danger of death or serious bodily injury: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Ability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Opportunity</a:t>
            </a:r>
          </a:p>
          <a:p>
            <a:pPr lvl="1">
              <a:buClr>
                <a:srgbClr val="FFFFFF"/>
              </a:buClr>
              <a:buFont typeface="Wingdings 2" pitchFamily="18" charset="2"/>
              <a:buChar char="¡"/>
            </a:pPr>
            <a:r>
              <a:rPr lang="en-US" dirty="0">
                <a:solidFill>
                  <a:srgbClr val="FFFFFF"/>
                </a:solidFill>
              </a:rPr>
              <a:t>Intent</a:t>
            </a:r>
          </a:p>
          <a:p>
            <a:pPr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</a:rPr>
              <a:t>Legal Aftermath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Legal Aspects of Concealed Carry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Concealed Carry Permits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Restrictions on Concealed Carry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Brandishing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Castle Doctrine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Duty to Retreat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Clr>
                <a:srgbClr val="F9F9F9"/>
              </a:buClr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</a:rPr>
              <a:t>Warning </a:t>
            </a:r>
            <a:r>
              <a:rPr lang="en-US" sz="2400" dirty="0" smtClean="0">
                <a:solidFill>
                  <a:srgbClr val="FFFFFF"/>
                </a:solidFill>
              </a:rPr>
              <a:t>Shots</a:t>
            </a:r>
            <a:endParaRPr lang="en-US" sz="2400" dirty="0" smtClean="0">
              <a:solidFill>
                <a:srgbClr val="FFFFFF"/>
              </a:solidFill>
              <a:latin typeface="Book Antiqua" pitchFamily="18" charset="0"/>
            </a:endParaRPr>
          </a:p>
          <a:p>
            <a:pPr>
              <a:buClr>
                <a:srgbClr val="F9F9F9"/>
              </a:buClr>
              <a:buFont typeface="Wingdings 2" pitchFamily="18" charset="2"/>
              <a:buChar char="¨"/>
            </a:pPr>
            <a:r>
              <a:rPr lang="en-US" sz="2400" dirty="0" smtClean="0">
                <a:solidFill>
                  <a:srgbClr val="FFFFFF"/>
                </a:solidFill>
                <a:latin typeface="Book Antiqua" pitchFamily="18" charset="0"/>
              </a:rPr>
              <a:t>Power </a:t>
            </a:r>
            <a:r>
              <a:rPr lang="en-US" sz="2400" dirty="0">
                <a:solidFill>
                  <a:srgbClr val="FFFFFF"/>
                </a:solidFill>
                <a:latin typeface="Book Antiqua" pitchFamily="18" charset="0"/>
              </a:rPr>
              <a:t>of Arrest</a:t>
            </a:r>
          </a:p>
          <a:p>
            <a:pPr>
              <a:buClr>
                <a:srgbClr val="F9F9F9"/>
              </a:buClr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  <a:latin typeface="Book Antiqua" pitchFamily="18" charset="0"/>
              </a:rPr>
              <a:t>Looking for Criminal Activity</a:t>
            </a:r>
          </a:p>
          <a:p>
            <a:pPr>
              <a:buClr>
                <a:srgbClr val="F9F9F9"/>
              </a:buClr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  <a:latin typeface="Book Antiqua" pitchFamily="18" charset="0"/>
              </a:rPr>
              <a:t>Dealing with Law Enforcement Officers when carrying a concealed firearm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Q&amp;A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47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9" name="Picture 5" descr="C:\Users\Mike\AppData\Local\Microsoft\Windows\Temporary Internet Files\Content.IE5\EP7EFCNK\MC900441523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79" y="2209800"/>
            <a:ext cx="3434292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8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6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Use of Deadly Force in Self Defense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Other Legal Aspects of Concealed Carry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Legal Q&amp;A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2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924800" cy="137160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BREAK</a:t>
            </a:r>
            <a:endParaRPr lang="en-US" sz="9600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pPr algn="ctr"/>
            <a:fld id="{C58AF652-6858-4FBC-9D6D-4A2FF96CF343}" type="slidenum">
              <a:rPr lang="en-US" smtClean="0"/>
              <a:pPr algn="ctr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Lesson 1</a:t>
            </a:r>
            <a:br>
              <a:rPr lang="en-US" dirty="0" smtClean="0"/>
            </a:br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Color Code of Mental Awareness</a:t>
            </a:r>
          </a:p>
          <a:p>
            <a:r>
              <a:rPr lang="en-US" dirty="0" smtClean="0"/>
              <a:t>2. The Defensive Mindset</a:t>
            </a:r>
          </a:p>
          <a:p>
            <a:r>
              <a:rPr lang="en-US" dirty="0" smtClean="0"/>
              <a:t>3. Avoiding Confrontation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590800" cy="384048"/>
          </a:xfrm>
        </p:spPr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248400"/>
            <a:ext cx="3581400" cy="384048"/>
          </a:xfrm>
        </p:spPr>
        <p:txBody>
          <a:bodyPr/>
          <a:lstStyle/>
          <a:p>
            <a:pPr algn="ctr"/>
            <a:r>
              <a:rPr lang="en-US" dirty="0" smtClean="0"/>
              <a:t>CCW Training Program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24600"/>
            <a:ext cx="762000" cy="365125"/>
          </a:xfrm>
        </p:spPr>
        <p:txBody>
          <a:bodyPr>
            <a:normAutofit/>
          </a:bodyPr>
          <a:lstStyle/>
          <a:p>
            <a:fld id="{C58AF652-6858-4FBC-9D6D-4A2FF96CF3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13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Classroom Instruction Overall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Lesson 1: Strategies for Personal Safety</a:t>
            </a:r>
          </a:p>
          <a:p>
            <a:r>
              <a:rPr lang="en-US" dirty="0"/>
              <a:t>Lesson 2: Threatening Encounters</a:t>
            </a:r>
          </a:p>
          <a:p>
            <a:r>
              <a:rPr lang="en-US" dirty="0"/>
              <a:t>Lesson 3: Aftermath of a Defensive Shooting</a:t>
            </a:r>
          </a:p>
          <a:p>
            <a:r>
              <a:rPr lang="en-US" dirty="0"/>
              <a:t>Lesson 4: Methods of Carry</a:t>
            </a:r>
          </a:p>
          <a:p>
            <a:r>
              <a:rPr lang="en-US" dirty="0"/>
              <a:t>Lesson 5: Principles of Concealed Carry</a:t>
            </a:r>
          </a:p>
          <a:p>
            <a:r>
              <a:rPr lang="en-US" dirty="0"/>
              <a:t>Lesson 6: Legal Aspects of Concealed Carry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Preparatory Instruction for Range Instruction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Location</a:t>
            </a:r>
          </a:p>
          <a:p>
            <a:r>
              <a:rPr lang="en-US" dirty="0" smtClean="0"/>
              <a:t>Date &amp; Time</a:t>
            </a:r>
          </a:p>
          <a:p>
            <a:r>
              <a:rPr lang="en-US" dirty="0" smtClean="0"/>
              <a:t>Ear &amp; Eye Protection</a:t>
            </a:r>
          </a:p>
          <a:p>
            <a:r>
              <a:rPr lang="en-US" dirty="0" smtClean="0"/>
              <a:t>Belt Holster, Ammunition Carrier, Belt</a:t>
            </a:r>
          </a:p>
          <a:p>
            <a:r>
              <a:rPr lang="en-US" dirty="0" smtClean="0"/>
              <a:t>Cover Garment</a:t>
            </a:r>
          </a:p>
          <a:p>
            <a:r>
              <a:rPr lang="en-US" dirty="0" smtClean="0"/>
              <a:t>Firearms desired on CCW (Maximum of 3)</a:t>
            </a:r>
          </a:p>
          <a:p>
            <a:r>
              <a:rPr lang="en-US" dirty="0" smtClean="0"/>
              <a:t>50 rounds of ammunition for each firearm desired on CCW</a:t>
            </a:r>
          </a:p>
          <a:p>
            <a:r>
              <a:rPr lang="en-US" dirty="0" smtClean="0"/>
              <a:t>Additional Ammunition for Range Exercises (25 – 50 Rounds)</a:t>
            </a:r>
          </a:p>
          <a:p>
            <a:r>
              <a:rPr lang="en-US" dirty="0" smtClean="0"/>
              <a:t>California Drivers License/Identification Card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Color Code of Mental Awareness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Condition </a:t>
            </a:r>
            <a:r>
              <a:rPr lang="en-US" b="1" u="sng" dirty="0">
                <a:solidFill>
                  <a:srgbClr val="FFFFFF"/>
                </a:solidFill>
              </a:rPr>
              <a:t>White</a:t>
            </a:r>
            <a:r>
              <a:rPr lang="en-US" dirty="0">
                <a:solidFill>
                  <a:srgbClr val="FFFFFF"/>
                </a:solidFill>
              </a:rPr>
              <a:t> (Unaware) – Totally unprepared for attack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Condition </a:t>
            </a:r>
            <a:r>
              <a:rPr lang="en-US" b="1" u="sng" dirty="0">
                <a:solidFill>
                  <a:srgbClr val="FFFF00"/>
                </a:solidFill>
              </a:rPr>
              <a:t>Yellow</a:t>
            </a:r>
            <a:r>
              <a:rPr lang="en-US" dirty="0">
                <a:solidFill>
                  <a:srgbClr val="FFFFFF"/>
                </a:solidFill>
              </a:rPr>
              <a:t> (Aware) – Relaxed alertness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Condition </a:t>
            </a:r>
            <a:r>
              <a:rPr lang="en-US" b="1" u="sng" dirty="0">
                <a:solidFill>
                  <a:srgbClr val="FFC000"/>
                </a:solidFill>
              </a:rPr>
              <a:t>Orange</a:t>
            </a:r>
            <a:r>
              <a:rPr lang="en-US" dirty="0">
                <a:solidFill>
                  <a:srgbClr val="FFFFFF"/>
                </a:solidFill>
              </a:rPr>
              <a:t> (Alert) – Alert to a specific potential threat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Condition </a:t>
            </a:r>
            <a:r>
              <a:rPr lang="en-US" b="1" u="sng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rgbClr val="FFFFFF"/>
                </a:solidFill>
              </a:rPr>
              <a:t> (Alarm) – Alert to a specific real threat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Condition </a:t>
            </a:r>
            <a:r>
              <a:rPr lang="en-US" b="1" u="sng" dirty="0">
                <a:solidFill>
                  <a:srgbClr val="000000"/>
                </a:solidFill>
              </a:rPr>
              <a:t>Black</a:t>
            </a:r>
            <a:r>
              <a:rPr lang="en-US" dirty="0">
                <a:solidFill>
                  <a:srgbClr val="FFFFFF"/>
                </a:solidFill>
              </a:rPr>
              <a:t> (Action) – Lethal Force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58AF652-6858-4FBC-9D6D-4A2FF96CF3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Defensive Mindset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Willingness to use lethal force in self defense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Determination to never give up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Developing a plan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Visualization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Summary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58AF652-6858-4FBC-9D6D-4A2FF96CF3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Avoiding Confrontation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Be Aware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Plan Ahead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Avoid Dangerous People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Avoid Dangerous Situations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Avoid Dangerous Places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  <a:latin typeface="Book Antiqua" pitchFamily="18" charset="0"/>
              </a:rPr>
              <a:t>Avoid Making Yourself a Target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  <a:latin typeface="Book Antiqua" pitchFamily="18" charset="0"/>
              </a:rPr>
              <a:t>Avoid Having a Pattern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  <a:latin typeface="Book Antiqua" pitchFamily="18" charset="0"/>
              </a:rPr>
              <a:t>Avoid Antagonizing Others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  <a:latin typeface="Book Antiqua" pitchFamily="18" charset="0"/>
              </a:rPr>
              <a:t>Don’t Respond to Antagonistic Behavior</a:t>
            </a:r>
          </a:p>
          <a:p>
            <a:pPr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¨"/>
            </a:pPr>
            <a:r>
              <a:rPr lang="en-US" sz="2400" dirty="0">
                <a:solidFill>
                  <a:srgbClr val="FFFFFF"/>
                </a:solidFill>
                <a:latin typeface="Book Antiqua" pitchFamily="18" charset="0"/>
              </a:rPr>
              <a:t>Look for Escape Routes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58AF652-6858-4FBC-9D6D-4A2FF96CF3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1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Color Code of Mental Awareness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Defensive Mindset</a:t>
            </a:r>
          </a:p>
          <a:p>
            <a:pPr>
              <a:buFont typeface="Wingdings 2" pitchFamily="18" charset="2"/>
              <a:buChar char="¨"/>
            </a:pPr>
            <a:r>
              <a:rPr lang="en-US" dirty="0">
                <a:solidFill>
                  <a:srgbClr val="FFFFFF"/>
                </a:solidFill>
              </a:rPr>
              <a:t>Avoiding Confrontation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February 10</a:t>
            </a:r>
            <a:r>
              <a:rPr lang="en-US" baseline="30000" dirty="0"/>
              <a:t>th</a:t>
            </a:r>
            <a:r>
              <a:rPr lang="en-US" dirty="0"/>
              <a:t>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CCW Training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F652-6858-4FBC-9D6D-4A2FF96CF3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9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362</TotalTime>
  <Words>1455</Words>
  <Application>Microsoft Office PowerPoint</Application>
  <PresentationFormat>On-screen Show (4:3)</PresentationFormat>
  <Paragraphs>401</Paragraphs>
  <Slides>51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Book Antiqua</vt:lpstr>
      <vt:lpstr>Calibri</vt:lpstr>
      <vt:lpstr>Lucida Sans</vt:lpstr>
      <vt:lpstr>Wingdings</vt:lpstr>
      <vt:lpstr>Wingdings 2</vt:lpstr>
      <vt:lpstr>Wingdings 3</vt:lpstr>
      <vt:lpstr>Apex</vt:lpstr>
      <vt:lpstr>Concealed Carry Weapons (CCW) Training Program</vt:lpstr>
      <vt:lpstr>Contents</vt:lpstr>
      <vt:lpstr>Introduction / Administration</vt:lpstr>
      <vt:lpstr>Lesson 1 Strategies for Personal Safety</vt:lpstr>
      <vt:lpstr>Lesson 1 Learning Objectives</vt:lpstr>
      <vt:lpstr>Color Code of Mental Awareness</vt:lpstr>
      <vt:lpstr>Defensive Mindset</vt:lpstr>
      <vt:lpstr>Avoiding Confrontation</vt:lpstr>
      <vt:lpstr>Lesson 1 Summary</vt:lpstr>
      <vt:lpstr>BREAK</vt:lpstr>
      <vt:lpstr>Lesson 2 Threatening Encounters</vt:lpstr>
      <vt:lpstr>Lesson 2 Learning Objectives</vt:lpstr>
      <vt:lpstr>Physiological Reactions to a Threatening Encounter</vt:lpstr>
      <vt:lpstr>Physiological Responses to a Life – Threatening Encounter</vt:lpstr>
      <vt:lpstr>Physiological Responses to a Life – Threatening Encounter</vt:lpstr>
      <vt:lpstr>Perceptual Changes During a Threatening Encounter</vt:lpstr>
      <vt:lpstr>Controlling a Threatening Encounter</vt:lpstr>
      <vt:lpstr>Lesson 2 Summary</vt:lpstr>
      <vt:lpstr>BREAK</vt:lpstr>
      <vt:lpstr>Lesson 3 Aftermath of a Defensive Shooting</vt:lpstr>
      <vt:lpstr>Lesson 3 Learning Objectives</vt:lpstr>
      <vt:lpstr>Emotional Aftermath</vt:lpstr>
      <vt:lpstr>Legal Aftermath</vt:lpstr>
      <vt:lpstr>Social Aftermath</vt:lpstr>
      <vt:lpstr>Social Aftermath</vt:lpstr>
      <vt:lpstr>Social Aftermath</vt:lpstr>
      <vt:lpstr>Lesson 3 Summary</vt:lpstr>
      <vt:lpstr>BREAK</vt:lpstr>
      <vt:lpstr>Lesson 4 Methods of Carrying a Concealed Handgun</vt:lpstr>
      <vt:lpstr>Lesson 4 Learning Objectives</vt:lpstr>
      <vt:lpstr>On Body Carry</vt:lpstr>
      <vt:lpstr>Off Body Carry</vt:lpstr>
      <vt:lpstr>Lesson 4 Summary</vt:lpstr>
      <vt:lpstr>BREAK</vt:lpstr>
      <vt:lpstr>Lesson 5 Principles of Concealed Carry</vt:lpstr>
      <vt:lpstr>Lesson 5 Learning Objectives</vt:lpstr>
      <vt:lpstr>Selecting or Modifying a Concealed Carry Gun</vt:lpstr>
      <vt:lpstr>Selecting Concealment Clothing</vt:lpstr>
      <vt:lpstr>Wearing a Concealment Holster</vt:lpstr>
      <vt:lpstr>Lesson 5 Summary</vt:lpstr>
      <vt:lpstr>BREAK</vt:lpstr>
      <vt:lpstr>Lesson 6 Legal Aspects of Concealed Carry</vt:lpstr>
      <vt:lpstr>Lesson 6 Learning Objectives</vt:lpstr>
      <vt:lpstr>Massad Ayoob on Stand Your Ground Cato Institute Stand Your Ground Symposium April 2012</vt:lpstr>
      <vt:lpstr>Use of Deadly Force in Self Defense</vt:lpstr>
      <vt:lpstr>Other Legal Aspects of Concealed Carry</vt:lpstr>
      <vt:lpstr>Legal Q&amp;A</vt:lpstr>
      <vt:lpstr>Lesson 6 Summary</vt:lpstr>
      <vt:lpstr>BREAK</vt:lpstr>
      <vt:lpstr>Classroom Instruction Overall Summary</vt:lpstr>
      <vt:lpstr>Preparatory Instruction for Range Instruction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Concealed Carry Weapons (CCW) Training Program</dc:title>
  <dc:creator>Michael W. Lee</dc:creator>
  <cp:lastModifiedBy>Michael Lee</cp:lastModifiedBy>
  <cp:revision>17</cp:revision>
  <dcterms:created xsi:type="dcterms:W3CDTF">2012-10-07T02:22:56Z</dcterms:created>
  <dcterms:modified xsi:type="dcterms:W3CDTF">2014-03-20T03:53:55Z</dcterms:modified>
</cp:coreProperties>
</file>